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  <p:embeddedFont>
      <p:font typeface="Crimson Text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22" Type="http://schemas.openxmlformats.org/officeDocument/2006/relationships/font" Target="fonts/Lato-italic.fntdata"/><Relationship Id="rId21" Type="http://schemas.openxmlformats.org/officeDocument/2006/relationships/font" Target="fonts/Lato-bold.fntdata"/><Relationship Id="rId24" Type="http://schemas.openxmlformats.org/officeDocument/2006/relationships/font" Target="fonts/CrimsonText-regular.fntdata"/><Relationship Id="rId23" Type="http://schemas.openxmlformats.org/officeDocument/2006/relationships/font" Target="fonts/La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CrimsonText-italic.fntdata"/><Relationship Id="rId25" Type="http://schemas.openxmlformats.org/officeDocument/2006/relationships/font" Target="fonts/CrimsonText-bold.fntdata"/><Relationship Id="rId27" Type="http://schemas.openxmlformats.org/officeDocument/2006/relationships/font" Target="fonts/CrimsonTex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19" Type="http://schemas.openxmlformats.org/officeDocument/2006/relationships/font" Target="fonts/Raleway-boldItalic.fntdata"/><Relationship Id="rId18" Type="http://schemas.openxmlformats.org/officeDocument/2006/relationships/font" Target="fonts/Ralewa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cf788c1d2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cf788c1d2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6578f3b1ef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6578f3b1ef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578f3b1ef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578f3b1ef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0b0c8aae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0b0c8aae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bc738b59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cbc738b5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cbc738b59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cbc738b59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cbc738b59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cbc738b59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cbc738b59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cbc738b59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cbc738b59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cbc738b59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maiz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28600" y="228600"/>
            <a:ext cx="8686800" cy="4686300"/>
          </a:xfrm>
          <a:prstGeom prst="rect">
            <a:avLst/>
          </a:prstGeom>
          <a:solidFill>
            <a:srgbClr val="FFDA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946950" y="754875"/>
            <a:ext cx="72501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Crimson Text"/>
              <a:buNone/>
              <a:defRPr b="0" sz="5200">
                <a:latin typeface="Crimson Text"/>
                <a:ea typeface="Crimson Text"/>
                <a:cs typeface="Crimson Text"/>
                <a:sym typeface="Crimson Tex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946950" y="2910325"/>
            <a:ext cx="7250100" cy="15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B36"/>
              </a:buClr>
              <a:buSzPts val="2000"/>
              <a:buFont typeface="Muli"/>
              <a:buNone/>
              <a:defRPr sz="2000"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290508" y="4445092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637381"/>
                </a:solidFill>
              </a:defRPr>
            </a:lvl1pPr>
            <a:lvl2pPr lvl="1">
              <a:buNone/>
              <a:defRPr>
                <a:solidFill>
                  <a:srgbClr val="637381"/>
                </a:solidFill>
              </a:defRPr>
            </a:lvl2pPr>
            <a:lvl3pPr lvl="2">
              <a:buNone/>
              <a:defRPr>
                <a:solidFill>
                  <a:srgbClr val="637381"/>
                </a:solidFill>
              </a:defRPr>
            </a:lvl3pPr>
            <a:lvl4pPr lvl="3">
              <a:buNone/>
              <a:defRPr>
                <a:solidFill>
                  <a:srgbClr val="637381"/>
                </a:solidFill>
              </a:defRPr>
            </a:lvl4pPr>
            <a:lvl5pPr lvl="4">
              <a:buNone/>
              <a:defRPr>
                <a:solidFill>
                  <a:srgbClr val="637381"/>
                </a:solidFill>
              </a:defRPr>
            </a:lvl5pPr>
            <a:lvl6pPr lvl="5">
              <a:buNone/>
              <a:defRPr>
                <a:solidFill>
                  <a:srgbClr val="637381"/>
                </a:solidFill>
              </a:defRPr>
            </a:lvl6pPr>
            <a:lvl7pPr lvl="6">
              <a:buNone/>
              <a:defRPr>
                <a:solidFill>
                  <a:srgbClr val="637381"/>
                </a:solidFill>
              </a:defRPr>
            </a:lvl7pPr>
            <a:lvl8pPr lvl="7">
              <a:buNone/>
              <a:defRPr>
                <a:solidFill>
                  <a:srgbClr val="637381"/>
                </a:solidFill>
              </a:defRPr>
            </a:lvl8pPr>
            <a:lvl9pPr lvl="8">
              <a:buNone/>
              <a:defRPr>
                <a:solidFill>
                  <a:srgbClr val="63738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7381"/>
              </a:buClr>
              <a:buSzPts val="1400"/>
              <a:buNone/>
              <a:defRPr sz="1400">
                <a:solidFill>
                  <a:srgbClr val="637381"/>
                </a:solidFill>
              </a:defRPr>
            </a:lvl1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/>
          <p:nvPr/>
        </p:nvSpPr>
        <p:spPr>
          <a:xfrm>
            <a:off x="228600" y="228600"/>
            <a:ext cx="8686800" cy="4686300"/>
          </a:xfrm>
          <a:prstGeom prst="rect">
            <a:avLst/>
          </a:prstGeom>
          <a:solidFill>
            <a:srgbClr val="E9F2F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2"/>
          <p:cNvSpPr txBox="1"/>
          <p:nvPr>
            <p:ph hasCustomPrompt="1" type="title"/>
          </p:nvPr>
        </p:nvSpPr>
        <p:spPr>
          <a:xfrm>
            <a:off x="970200" y="1116425"/>
            <a:ext cx="7203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3" name="Google Shape;63;p12"/>
          <p:cNvSpPr txBox="1"/>
          <p:nvPr>
            <p:ph idx="1" type="body"/>
          </p:nvPr>
        </p:nvSpPr>
        <p:spPr>
          <a:xfrm>
            <a:off x="970200" y="3152225"/>
            <a:ext cx="7203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_1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228600" y="228600"/>
            <a:ext cx="8686800" cy="4686300"/>
          </a:xfrm>
          <a:prstGeom prst="rect">
            <a:avLst/>
          </a:prstGeom>
          <a:solidFill>
            <a:srgbClr val="0027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ctrTitle"/>
          </p:nvPr>
        </p:nvSpPr>
        <p:spPr>
          <a:xfrm>
            <a:off x="718350" y="1134031"/>
            <a:ext cx="7250100" cy="17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Crimson Text"/>
              <a:buNone/>
              <a:defRPr b="0" sz="5200">
                <a:solidFill>
                  <a:schemeClr val="lt1"/>
                </a:solidFill>
                <a:latin typeface="Crimson Text"/>
                <a:ea typeface="Crimson Text"/>
                <a:cs typeface="Crimson Text"/>
                <a:sym typeface="Crimson Tex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718350" y="3010431"/>
            <a:ext cx="7250100" cy="15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9F2F5"/>
              </a:buClr>
              <a:buSzPts val="2000"/>
              <a:buFont typeface="Muli"/>
              <a:buNone/>
              <a:defRPr sz="2000">
                <a:solidFill>
                  <a:srgbClr val="E9F2F5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9F2F5"/>
              </a:buClr>
              <a:buSzPts val="2800"/>
              <a:buNone/>
              <a:defRPr sz="2800">
                <a:solidFill>
                  <a:srgbClr val="E9F2F5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9F2F5"/>
              </a:buClr>
              <a:buSzPts val="2800"/>
              <a:buNone/>
              <a:defRPr sz="2800">
                <a:solidFill>
                  <a:srgbClr val="E9F2F5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9F2F5"/>
              </a:buClr>
              <a:buSzPts val="2800"/>
              <a:buNone/>
              <a:defRPr sz="2800">
                <a:solidFill>
                  <a:srgbClr val="E9F2F5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9F2F5"/>
              </a:buClr>
              <a:buSzPts val="2800"/>
              <a:buNone/>
              <a:defRPr sz="2800">
                <a:solidFill>
                  <a:srgbClr val="E9F2F5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9F2F5"/>
              </a:buClr>
              <a:buSzPts val="2800"/>
              <a:buNone/>
              <a:defRPr sz="2800">
                <a:solidFill>
                  <a:srgbClr val="E9F2F5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9F2F5"/>
              </a:buClr>
              <a:buSzPts val="2800"/>
              <a:buNone/>
              <a:defRPr sz="2800">
                <a:solidFill>
                  <a:srgbClr val="E9F2F5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9F2F5"/>
              </a:buClr>
              <a:buSzPts val="2800"/>
              <a:buNone/>
              <a:defRPr sz="2800">
                <a:solidFill>
                  <a:srgbClr val="E9F2F5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9F2F5"/>
              </a:buClr>
              <a:buSzPts val="2800"/>
              <a:buNone/>
              <a:defRPr sz="2800">
                <a:solidFill>
                  <a:srgbClr val="E9F2F5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290508" y="4445092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rgbClr val="637381"/>
                </a:solidFill>
              </a:defRPr>
            </a:lvl1pPr>
            <a:lvl2pPr lvl="1" rtl="0">
              <a:buNone/>
              <a:defRPr>
                <a:solidFill>
                  <a:srgbClr val="637381"/>
                </a:solidFill>
              </a:defRPr>
            </a:lvl2pPr>
            <a:lvl3pPr lvl="2" rtl="0">
              <a:buNone/>
              <a:defRPr>
                <a:solidFill>
                  <a:srgbClr val="637381"/>
                </a:solidFill>
              </a:defRPr>
            </a:lvl3pPr>
            <a:lvl4pPr lvl="3" rtl="0">
              <a:buNone/>
              <a:defRPr>
                <a:solidFill>
                  <a:srgbClr val="637381"/>
                </a:solidFill>
              </a:defRPr>
            </a:lvl4pPr>
            <a:lvl5pPr lvl="4" rtl="0">
              <a:buNone/>
              <a:defRPr>
                <a:solidFill>
                  <a:srgbClr val="637381"/>
                </a:solidFill>
              </a:defRPr>
            </a:lvl5pPr>
            <a:lvl6pPr lvl="5" rtl="0">
              <a:buNone/>
              <a:defRPr>
                <a:solidFill>
                  <a:srgbClr val="637381"/>
                </a:solidFill>
              </a:defRPr>
            </a:lvl6pPr>
            <a:lvl7pPr lvl="6" rtl="0">
              <a:buNone/>
              <a:defRPr>
                <a:solidFill>
                  <a:srgbClr val="637381"/>
                </a:solidFill>
              </a:defRPr>
            </a:lvl7pPr>
            <a:lvl8pPr lvl="7" rtl="0">
              <a:buNone/>
              <a:defRPr>
                <a:solidFill>
                  <a:srgbClr val="637381"/>
                </a:solidFill>
              </a:defRPr>
            </a:lvl8pPr>
            <a:lvl9pPr lvl="8" rtl="0">
              <a:buNone/>
              <a:defRPr>
                <a:solidFill>
                  <a:srgbClr val="63738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3951" y="754875"/>
            <a:ext cx="1464550" cy="22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FDA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265500" y="1379400"/>
            <a:ext cx="4045200" cy="238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939500" y="1379400"/>
            <a:ext cx="3837000" cy="238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2">
  <p:cSld name="CUSTOM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E9F2F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265500" y="1379400"/>
            <a:ext cx="4045200" cy="238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939500" y="1379400"/>
            <a:ext cx="3837000" cy="238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619850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311700" y="1632250"/>
            <a:ext cx="8520600" cy="28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412310" y="1357975"/>
            <a:ext cx="1195800" cy="72300"/>
          </a:xfrm>
          <a:prstGeom prst="rect">
            <a:avLst/>
          </a:prstGeom>
          <a:solidFill>
            <a:srgbClr val="FFDA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640600"/>
            <a:ext cx="3999900" cy="302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832400" y="1640600"/>
            <a:ext cx="3999900" cy="302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00" y="619850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9" name="Google Shape;39;p7"/>
          <p:cNvSpPr/>
          <p:nvPr/>
        </p:nvSpPr>
        <p:spPr>
          <a:xfrm>
            <a:off x="412310" y="1357975"/>
            <a:ext cx="1195800" cy="72300"/>
          </a:xfrm>
          <a:prstGeom prst="rect">
            <a:avLst/>
          </a:prstGeom>
          <a:solidFill>
            <a:srgbClr val="FFDA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" name="Google Shape;42;p8"/>
          <p:cNvSpPr txBox="1"/>
          <p:nvPr>
            <p:ph type="title"/>
          </p:nvPr>
        </p:nvSpPr>
        <p:spPr>
          <a:xfrm>
            <a:off x="311700" y="619850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3" name="Google Shape;43;p8"/>
          <p:cNvSpPr/>
          <p:nvPr/>
        </p:nvSpPr>
        <p:spPr>
          <a:xfrm>
            <a:off x="412310" y="1357975"/>
            <a:ext cx="1195800" cy="72300"/>
          </a:xfrm>
          <a:prstGeom prst="rect">
            <a:avLst/>
          </a:prstGeom>
          <a:solidFill>
            <a:srgbClr val="FFDA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/>
          <p:nvPr>
            <p:ph idx="1" type="body"/>
          </p:nvPr>
        </p:nvSpPr>
        <p:spPr>
          <a:xfrm>
            <a:off x="311700" y="2113050"/>
            <a:ext cx="42957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9"/>
          <p:cNvSpPr txBox="1"/>
          <p:nvPr>
            <p:ph type="title"/>
          </p:nvPr>
        </p:nvSpPr>
        <p:spPr>
          <a:xfrm>
            <a:off x="311700" y="619850"/>
            <a:ext cx="4295700" cy="112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8" name="Google Shape;48;p9"/>
          <p:cNvSpPr/>
          <p:nvPr/>
        </p:nvSpPr>
        <p:spPr>
          <a:xfrm>
            <a:off x="412310" y="1815175"/>
            <a:ext cx="1195800" cy="72300"/>
          </a:xfrm>
          <a:prstGeom prst="rect">
            <a:avLst/>
          </a:prstGeom>
          <a:solidFill>
            <a:srgbClr val="FFDA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9"/>
          <p:cNvGrpSpPr/>
          <p:nvPr/>
        </p:nvGrpSpPr>
        <p:grpSpPr>
          <a:xfrm>
            <a:off x="5044267" y="1091842"/>
            <a:ext cx="3719100" cy="2949300"/>
            <a:chOff x="5044267" y="1091842"/>
            <a:chExt cx="3719100" cy="2949300"/>
          </a:xfrm>
        </p:grpSpPr>
        <p:sp>
          <p:nvSpPr>
            <p:cNvPr id="50" name="Google Shape;50;p9"/>
            <p:cNvSpPr/>
            <p:nvPr/>
          </p:nvSpPr>
          <p:spPr>
            <a:xfrm>
              <a:off x="5196667" y="1244242"/>
              <a:ext cx="3566700" cy="2796900"/>
            </a:xfrm>
            <a:prstGeom prst="rect">
              <a:avLst/>
            </a:prstGeom>
            <a:solidFill>
              <a:srgbClr val="FFDA5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9"/>
            <p:cNvSpPr/>
            <p:nvPr/>
          </p:nvSpPr>
          <p:spPr>
            <a:xfrm>
              <a:off x="5044267" y="1091842"/>
              <a:ext cx="3566700" cy="27969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2" name="Google Shape;52;p9"/>
            <p:cNvPicPr preferRelativeResize="0"/>
            <p:nvPr/>
          </p:nvPicPr>
          <p:blipFill>
            <a:blip r:embed="rId2">
              <a:alphaModFix amt="50000"/>
            </a:blip>
            <a:stretch>
              <a:fillRect/>
            </a:stretch>
          </p:blipFill>
          <p:spPr>
            <a:xfrm>
              <a:off x="6000549" y="2000313"/>
              <a:ext cx="1654150" cy="128477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/>
          <p:nvPr/>
        </p:nvSpPr>
        <p:spPr>
          <a:xfrm>
            <a:off x="228600" y="228600"/>
            <a:ext cx="8686800" cy="4686300"/>
          </a:xfrm>
          <a:prstGeom prst="rect">
            <a:avLst/>
          </a:prstGeom>
          <a:solidFill>
            <a:srgbClr val="E9F2F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type="title"/>
          </p:nvPr>
        </p:nvSpPr>
        <p:spPr>
          <a:xfrm>
            <a:off x="490250" y="5263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12B36"/>
              </a:buClr>
              <a:buSzPts val="3200"/>
              <a:buFont typeface="Muli"/>
              <a:buNone/>
              <a:defRPr b="1" sz="3200"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212B36"/>
              </a:buClr>
              <a:buSzPts val="1800"/>
              <a:buFont typeface="Muli"/>
              <a:buChar char="●"/>
              <a:defRPr sz="1800"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1pPr>
            <a:lvl2pPr indent="-317500" lvl="1" marL="914400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rgbClr val="212B36"/>
              </a:buClr>
              <a:buSzPts val="1400"/>
              <a:buFont typeface="Muli"/>
              <a:buChar char="○"/>
              <a:defRPr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2pPr>
            <a:lvl3pPr indent="-317500" lvl="2" marL="1371600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rgbClr val="212B36"/>
              </a:buClr>
              <a:buSzPts val="1400"/>
              <a:buFont typeface="Muli"/>
              <a:buChar char="■"/>
              <a:defRPr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3pPr>
            <a:lvl4pPr indent="-317500" lvl="3" marL="1828800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rgbClr val="212B36"/>
              </a:buClr>
              <a:buSzPts val="1400"/>
              <a:buFont typeface="Muli"/>
              <a:buChar char="●"/>
              <a:defRPr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4pPr>
            <a:lvl5pPr indent="-317500" lvl="4" marL="2286000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rgbClr val="212B36"/>
              </a:buClr>
              <a:buSzPts val="1400"/>
              <a:buFont typeface="Muli"/>
              <a:buChar char="○"/>
              <a:defRPr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5pPr>
            <a:lvl6pPr indent="-317500" lvl="5" marL="2743200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rgbClr val="212B36"/>
              </a:buClr>
              <a:buSzPts val="1400"/>
              <a:buFont typeface="Muli"/>
              <a:buChar char="■"/>
              <a:defRPr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6pPr>
            <a:lvl7pPr indent="-317500" lvl="6" marL="3200400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rgbClr val="212B36"/>
              </a:buClr>
              <a:buSzPts val="1400"/>
              <a:buFont typeface="Muli"/>
              <a:buChar char="●"/>
              <a:defRPr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7pPr>
            <a:lvl8pPr indent="-317500" lvl="7" marL="3657600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rgbClr val="212B36"/>
              </a:buClr>
              <a:buSzPts val="1400"/>
              <a:buFont typeface="Muli"/>
              <a:buChar char="○"/>
              <a:defRPr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8pPr>
            <a:lvl9pPr indent="-317500" lvl="8" marL="4114800">
              <a:lnSpc>
                <a:spcPct val="130000"/>
              </a:lnSpc>
              <a:spcBef>
                <a:spcPts val="1600"/>
              </a:spcBef>
              <a:spcAft>
                <a:spcPts val="1600"/>
              </a:spcAft>
              <a:buClr>
                <a:srgbClr val="212B36"/>
              </a:buClr>
              <a:buSzPts val="1400"/>
              <a:buFont typeface="Muli"/>
              <a:buChar char="■"/>
              <a:defRPr>
                <a:solidFill>
                  <a:srgbClr val="212B36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rgbClr val="637381"/>
                </a:solidFill>
              </a:defRPr>
            </a:lvl1pPr>
            <a:lvl2pPr lvl="1" algn="r">
              <a:buNone/>
              <a:defRPr sz="1000">
                <a:solidFill>
                  <a:srgbClr val="637381"/>
                </a:solidFill>
              </a:defRPr>
            </a:lvl2pPr>
            <a:lvl3pPr lvl="2" algn="r">
              <a:buNone/>
              <a:defRPr sz="1000">
                <a:solidFill>
                  <a:srgbClr val="637381"/>
                </a:solidFill>
              </a:defRPr>
            </a:lvl3pPr>
            <a:lvl4pPr lvl="3" algn="r">
              <a:buNone/>
              <a:defRPr sz="1000">
                <a:solidFill>
                  <a:srgbClr val="637381"/>
                </a:solidFill>
              </a:defRPr>
            </a:lvl4pPr>
            <a:lvl5pPr lvl="4" algn="r">
              <a:buNone/>
              <a:defRPr sz="1000">
                <a:solidFill>
                  <a:srgbClr val="637381"/>
                </a:solidFill>
              </a:defRPr>
            </a:lvl5pPr>
            <a:lvl6pPr lvl="5" algn="r">
              <a:buNone/>
              <a:defRPr sz="1000">
                <a:solidFill>
                  <a:srgbClr val="637381"/>
                </a:solidFill>
              </a:defRPr>
            </a:lvl6pPr>
            <a:lvl7pPr lvl="6" algn="r">
              <a:buNone/>
              <a:defRPr sz="1000">
                <a:solidFill>
                  <a:srgbClr val="637381"/>
                </a:solidFill>
              </a:defRPr>
            </a:lvl7pPr>
            <a:lvl8pPr lvl="7" algn="r">
              <a:buNone/>
              <a:defRPr sz="1000">
                <a:solidFill>
                  <a:srgbClr val="637381"/>
                </a:solidFill>
              </a:defRPr>
            </a:lvl8pPr>
            <a:lvl9pPr lvl="8" algn="r">
              <a:buNone/>
              <a:defRPr sz="1000">
                <a:solidFill>
                  <a:srgbClr val="63738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>
            <p:ph type="ctrTitle"/>
          </p:nvPr>
        </p:nvSpPr>
        <p:spPr>
          <a:xfrm>
            <a:off x="946950" y="754875"/>
            <a:ext cx="72501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Racial Bias in Medical School Admissions</a:t>
            </a:r>
            <a:endParaRPr/>
          </a:p>
        </p:txBody>
      </p:sp>
      <p:sp>
        <p:nvSpPr>
          <p:cNvPr id="72" name="Google Shape;72;p14"/>
          <p:cNvSpPr txBox="1"/>
          <p:nvPr>
            <p:ph idx="1" type="subTitle"/>
          </p:nvPr>
        </p:nvSpPr>
        <p:spPr>
          <a:xfrm>
            <a:off x="946950" y="2910325"/>
            <a:ext cx="7250100" cy="15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Stuti Shankar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Department of Psychology</a:t>
            </a:r>
            <a:endParaRPr/>
          </a:p>
        </p:txBody>
      </p:sp>
      <p:pic>
        <p:nvPicPr>
          <p:cNvPr id="73" name="Google Shape;7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16025" y="3656300"/>
            <a:ext cx="695850" cy="61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/>
          <p:nvPr>
            <p:ph type="title"/>
          </p:nvPr>
        </p:nvSpPr>
        <p:spPr>
          <a:xfrm>
            <a:off x="511950" y="396125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 me: stutisha@umich.edu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11700" y="619850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does this matter?</a:t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11700" y="1632250"/>
            <a:ext cx="8520600" cy="28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Health care inequities make it hard to achieve equal care</a:t>
            </a:r>
            <a:endParaRPr sz="1900">
              <a:solidFill>
                <a:srgbClr val="000000"/>
              </a:solidFill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By 2035, it is expected that more than 40% of the US population will be composed of racial/ethnic minorities (Boscardin, 2015). </a:t>
            </a:r>
            <a:endParaRPr sz="1900">
              <a:solidFill>
                <a:srgbClr val="000000"/>
              </a:solidFill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In 2001 only 3.6% of physicians were Black. Additionally, Black physicians are five times more likely to provide care to Black patients and four times more likely to take care of poorer patients.</a:t>
            </a:r>
            <a:endParaRPr sz="19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490250" y="5263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/>
              <a:t>What forms of racial bias can medical school applicants perceive in the medical school application cycle?</a:t>
            </a:r>
            <a:endParaRPr sz="4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11700" y="619850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Methods</a:t>
            </a:r>
            <a:endParaRPr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311700" y="1632250"/>
            <a:ext cx="8520600" cy="28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Searched PubMed, ProQuest, and PsycInfo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Used search </a:t>
            </a:r>
            <a:r>
              <a:rPr lang="en" sz="1900"/>
              <a:t>terms “medical school admissions” AND “racial bias” AND “increasing workplace diversity”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Looked through titles to decide what articles I read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Many articles came up about affirmative action and others were not about medical school admissions.</a:t>
            </a:r>
            <a:endParaRPr sz="1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311700" y="619850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>
                <a:solidFill>
                  <a:srgbClr val="1A1A1A"/>
                </a:solidFill>
                <a:latin typeface="Raleway"/>
                <a:ea typeface="Raleway"/>
                <a:cs typeface="Raleway"/>
                <a:sym typeface="Raleway"/>
              </a:rPr>
              <a:t>Results: Application and Resume Reading</a:t>
            </a:r>
            <a:endParaRPr/>
          </a:p>
        </p:txBody>
      </p:sp>
      <p:sp>
        <p:nvSpPr>
          <p:cNvPr id="96" name="Google Shape;96;p18"/>
          <p:cNvSpPr txBox="1"/>
          <p:nvPr>
            <p:ph idx="1" type="body"/>
          </p:nvPr>
        </p:nvSpPr>
        <p:spPr>
          <a:xfrm>
            <a:off x="311700" y="1632250"/>
            <a:ext cx="8520600" cy="28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Lack of information provided about the applicant</a:t>
            </a:r>
            <a:endParaRPr sz="1900">
              <a:solidFill>
                <a:srgbClr val="000000"/>
              </a:solidFill>
            </a:endParaRPr>
          </a:p>
          <a:p>
            <a:pPr indent="-34925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Decision makers rely on </a:t>
            </a:r>
            <a:r>
              <a:rPr lang="en" sz="1900">
                <a:solidFill>
                  <a:srgbClr val="000000"/>
                </a:solidFill>
              </a:rPr>
              <a:t>heuristics </a:t>
            </a:r>
            <a:endParaRPr sz="1900">
              <a:solidFill>
                <a:srgbClr val="000000"/>
              </a:solidFill>
            </a:endParaRPr>
          </a:p>
          <a:p>
            <a:pPr indent="-34925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This can lead to unconsciously stereotyping the applicant</a:t>
            </a:r>
            <a:endParaRPr sz="1900">
              <a:solidFill>
                <a:srgbClr val="000000"/>
              </a:solidFill>
            </a:endParaRPr>
          </a:p>
          <a:p>
            <a:pPr indent="-34925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Caspers, 2017</a:t>
            </a:r>
            <a:endParaRPr sz="1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619850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>
                <a:solidFill>
                  <a:srgbClr val="1A1A1A"/>
                </a:solidFill>
                <a:latin typeface="Raleway"/>
                <a:ea typeface="Raleway"/>
                <a:cs typeface="Raleway"/>
                <a:sym typeface="Raleway"/>
              </a:rPr>
              <a:t>Results: MCAT</a:t>
            </a:r>
            <a:endParaRPr/>
          </a:p>
        </p:txBody>
      </p:sp>
      <p:sp>
        <p:nvSpPr>
          <p:cNvPr id="102" name="Google Shape;102;p19"/>
          <p:cNvSpPr txBox="1"/>
          <p:nvPr>
            <p:ph idx="1" type="body"/>
          </p:nvPr>
        </p:nvSpPr>
        <p:spPr>
          <a:xfrm>
            <a:off x="311700" y="1632250"/>
            <a:ext cx="8520600" cy="28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Lato"/>
              <a:buChar char="●"/>
            </a:pPr>
            <a:r>
              <a:rPr lang="en" sz="19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Many admissions officers look at MCAT as just a number</a:t>
            </a:r>
            <a:endParaRPr sz="19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Lato"/>
              <a:buChar char="●"/>
            </a:pPr>
            <a:r>
              <a:rPr lang="en" sz="19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There are many factors that cause minorities to have a lower MCAT score</a:t>
            </a:r>
            <a:endParaRPr sz="19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Lato"/>
              <a:buChar char="●"/>
            </a:pPr>
            <a:r>
              <a:rPr lang="en" sz="19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It is necessary to think about the patients background</a:t>
            </a:r>
            <a:endParaRPr sz="19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Lato"/>
              <a:buChar char="●"/>
            </a:pPr>
            <a:r>
              <a:rPr lang="en" sz="19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Lucey, 2020</a:t>
            </a:r>
            <a:endParaRPr sz="19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311700" y="619850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>
                <a:solidFill>
                  <a:srgbClr val="1A1A1A"/>
                </a:solidFill>
                <a:latin typeface="Raleway"/>
                <a:ea typeface="Raleway"/>
                <a:cs typeface="Raleway"/>
                <a:sym typeface="Raleway"/>
              </a:rPr>
              <a:t>Results: Letters of Recommendations</a:t>
            </a:r>
            <a:endParaRPr sz="2600">
              <a:solidFill>
                <a:srgbClr val="1A1A1A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311700" y="1632250"/>
            <a:ext cx="8520600" cy="28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Many writers are less likely to use achievement words with BIPOC students. </a:t>
            </a:r>
            <a:endParaRPr sz="1900">
              <a:solidFill>
                <a:srgbClr val="000000"/>
              </a:solidFill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More likely to rely on heuristics due to the ambiguity</a:t>
            </a:r>
            <a:endParaRPr sz="1900">
              <a:solidFill>
                <a:srgbClr val="000000"/>
              </a:solidFill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Akos, 2020</a:t>
            </a:r>
            <a:endParaRPr sz="1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1700" y="619850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>
                <a:solidFill>
                  <a:srgbClr val="1A1A1A"/>
                </a:solidFill>
                <a:latin typeface="Raleway"/>
                <a:ea typeface="Raleway"/>
                <a:cs typeface="Raleway"/>
                <a:sym typeface="Raleway"/>
              </a:rPr>
              <a:t>Results: Interviews</a:t>
            </a:r>
            <a:endParaRPr sz="2600">
              <a:solidFill>
                <a:srgbClr val="1A1A1A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1"/>
          <p:cNvSpPr txBox="1"/>
          <p:nvPr>
            <p:ph idx="1" type="body"/>
          </p:nvPr>
        </p:nvSpPr>
        <p:spPr>
          <a:xfrm>
            <a:off x="311700" y="1632250"/>
            <a:ext cx="8520600" cy="28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Interviewers are likely to show implicit bias (unconscious bias)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Interviewers were asked to take the implicit association test, and almost all of the interviewers showed implicit bias.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Chaterjee, 2020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311700" y="619850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</a:t>
            </a:r>
            <a:endParaRPr/>
          </a:p>
        </p:txBody>
      </p:sp>
      <p:sp>
        <p:nvSpPr>
          <p:cNvPr id="120" name="Google Shape;120;p22"/>
          <p:cNvSpPr txBox="1"/>
          <p:nvPr>
            <p:ph idx="1" type="body"/>
          </p:nvPr>
        </p:nvSpPr>
        <p:spPr>
          <a:xfrm>
            <a:off x="311700" y="1632250"/>
            <a:ext cx="8520600" cy="28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This review is merely the first step in combating racial bias </a:t>
            </a:r>
            <a:endParaRPr sz="1900">
              <a:solidFill>
                <a:srgbClr val="000000"/>
              </a:solidFill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</a:rPr>
              <a:t>Necessary to consider other factors, such as socioeconomic status, in future research. 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1D749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